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76" r:id="rId11"/>
    <p:sldId id="278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EC3FEB17-CF6F-5145-A710-26F92F063C4C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EEC5-46B7-A443-94D0-295CF226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EB17-CF6F-5145-A710-26F92F063C4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EEC5-46B7-A443-94D0-295CF226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0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EB17-CF6F-5145-A710-26F92F063C4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EEC5-46B7-A443-94D0-295CF226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5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EB17-CF6F-5145-A710-26F92F063C4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EEC5-46B7-A443-94D0-295CF226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EB17-CF6F-5145-A710-26F92F063C4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EEC5-46B7-A443-94D0-295CF226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6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EB17-CF6F-5145-A710-26F92F063C4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EEC5-46B7-A443-94D0-295CF226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EB17-CF6F-5145-A710-26F92F063C4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EEC5-46B7-A443-94D0-295CF226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EB17-CF6F-5145-A710-26F92F063C4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EEC5-46B7-A443-94D0-295CF226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4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EB17-CF6F-5145-A710-26F92F063C4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EEC5-46B7-A443-94D0-295CF226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5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EB17-CF6F-5145-A710-26F92F063C4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EEC5-46B7-A443-94D0-295CF226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9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EB17-CF6F-5145-A710-26F92F063C4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EEC5-46B7-A443-94D0-295CF226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2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53000">
              <a:srgbClr val="21D6E0"/>
            </a:gs>
            <a:gs pos="86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FEB17-CF6F-5145-A710-26F92F063C4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2EEC5-46B7-A443-94D0-295CF226F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5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0q_aYrZzPAhXGaT4KHa47DdkQjRwIBw&amp;url=http://www.infodocket.com/2013/10/16/new-app-from-layar-and-pearson-offers-augmented-reality-for-books/&amp;psig=AFQjCNE9vMcsGKZwmenwdrKMSaOe63iDVQ&amp;ust=1474406183041436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s://www.youtube.com/watch?v=XlbVB50mIh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jM7YierpzPAhWLGD4KHZgPCtYQjRwIBw&amp;url=https://www.emaze.com/@ACZQFOWR/Photomath&amp;bvm=bv.133178914,d.cWw&amp;psig=AFQjCNHj8QC2365G2aoM5qXP_VN5d5PExA&amp;ust=1474406454916789" TargetMode="External"/><Relationship Id="rId5" Type="http://schemas.openxmlformats.org/officeDocument/2006/relationships/hyperlink" Target="http://eagles5th6th.weebly.com/math-resources2.html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com/url?sa=i&amp;rct=j&amp;q=&amp;esrc=s&amp;source=images&amp;cd=&amp;cad=rja&amp;uact=8&amp;ved=0ahUKEwjxhcGJ4p7PAhUMeT4KHU4YDw4QjRwIBw&amp;url=http://www.learningyay.com/category/clip-art/&amp;bvm=bv.133387755,d.cWw&amp;psig=AFQjCNGpLulFgxgc2Wxj-gSids9R6FJ-eg&amp;ust=147448909433699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google.com/url?sa=i&amp;rct=j&amp;q=&amp;esrc=s&amp;source=images&amp;cd=&amp;cad=rja&amp;uact=8&amp;ved=0ahUKEwiw4ZCx4p7PAhXMcz4KHYfkC-oQjRwIBw&amp;url=http://www.makeuseof.com/tag/emoji-english-dictionary-emoji-faces-meaning-explained/&amp;bvm=bv.133387755,d.cWw&amp;psig=AFQjCNEIq7EH6K_GUNN3XuZ2iQbF3KYELw&amp;ust=147448917718048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albanyschools.org/Academics/socialstudies/Grade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hyperlink" Target="http://www.albanyschools.org/Academics/Science/PDFs/Science-Grade%205%20pacing%20map%209-0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ites.com" TargetMode="External"/><Relationship Id="rId2" Type="http://schemas.openxmlformats.org/officeDocument/2006/relationships/hyperlink" Target="http://eagles5th6th.weebly.com/miss-san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gif"/><Relationship Id="rId7" Type="http://schemas.openxmlformats.org/officeDocument/2006/relationships/image" Target="../media/image12.gif"/><Relationship Id="rId2" Type="http://schemas.openxmlformats.org/officeDocument/2006/relationships/hyperlink" Target="http://www.google.com/url?sa=i&amp;rct=j&amp;q=&amp;esrc=s&amp;source=images&amp;cd=&amp;cad=rja&amp;uact=8&amp;ved=0CAcQjRxqFQoTCOj3vNeg-ccCFcSCPgodELoF2g&amp;url=http://www.clipartsheep.com/mrs-pearsons-5th-grade-sima-clipart/dT1hSFIwY0RvdkwyRm5hUzV6WldGbWIzSmtMbXN4TWk1a1pTNTFjeTl6YVhSbGN5OWhjR1ZoY25OdmJpOURiR2x3SUVGeWRDOVRTVTFCSUd4dloyOHVhbkJufHc9NTAxfGg9NzAwfHQ9anBlZ3w/&amp;bvm=bv.102537793,d.cWw&amp;psig=AFQjCNFJ3XaNHkvHX0YK_5cLYNvPr-CxkA&amp;ust=14424138883107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CAcQjRxqFQoTCPrrtfCg-ccCFQt4PgodhKcCZw&amp;url=http://www.redhookcentralschools.org/domain/234&amp;bvm=bv.102537793,d.cWw&amp;psig=AFQjCNFJ3XaNHkvHX0YK_5cLYNvPr-CxkA&amp;ust=1442413888310733" TargetMode="External"/><Relationship Id="rId5" Type="http://schemas.openxmlformats.org/officeDocument/2006/relationships/image" Target="../media/image11.gif"/><Relationship Id="rId4" Type="http://schemas.openxmlformats.org/officeDocument/2006/relationships/hyperlink" Target="http://www.google.com/url?sa=i&amp;rct=j&amp;q=&amp;esrc=s&amp;source=images&amp;cd=&amp;cad=rja&amp;uact=8&amp;ved=0CAcQjRxqFQoTCPrrtfCg-ccCFQt4PgodhKcCZw&amp;url=http://teacherweb.com/VA/VirginiaAvenueCharlotteDehartElem/Specials/uapt9.aspx&amp;bvm=bv.102537793,d.cWw&amp;psig=AFQjCNFJ3XaNHkvHX0YK_5cLYNvPr-CxkA&amp;ust=144241388831073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agles5th6th.weebly.com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m/url?sa=i&amp;rct=j&amp;q=&amp;esrc=s&amp;source=images&amp;cd=&amp;cad=rja&amp;uact=8&amp;ved=0ahUKEwjewenGr5zPAhVINz4KHbiFAeQQjRwIBw&amp;url=http://www.pearsonschool.com/envisionmath2&amp;bvm=bv.133178914,d.cWw&amp;psig=AFQjCNGGdN8CNG7s-Moitt_jwhAuhlzwYg&amp;ust=147440680274846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House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2, 2014</a:t>
            </a:r>
          </a:p>
          <a:p>
            <a:r>
              <a:rPr lang="en-US" dirty="0" smtClean="0"/>
              <a:t>Miss Sano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3" t="18182" r="21449" b="21401"/>
          <a:stretch/>
        </p:blipFill>
        <p:spPr bwMode="auto">
          <a:xfrm>
            <a:off x="0" y="-1"/>
            <a:ext cx="9144000" cy="687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9963" y="304799"/>
            <a:ext cx="3435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Miss Sano’s 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5</a:t>
            </a:r>
            <a:r>
              <a:rPr lang="en-US" sz="2800" baseline="30000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 Grade</a:t>
            </a:r>
          </a:p>
        </p:txBody>
      </p:sp>
      <p:sp>
        <p:nvSpPr>
          <p:cNvPr id="5" name="TextBox 4"/>
          <p:cNvSpPr txBox="1"/>
          <p:nvPr/>
        </p:nvSpPr>
        <p:spPr>
          <a:xfrm rot="21072286">
            <a:off x="4188479" y="3369599"/>
            <a:ext cx="2180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2017 - 2018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54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764" y="274638"/>
            <a:ext cx="5140036" cy="1143000"/>
          </a:xfrm>
        </p:spPr>
        <p:txBody>
          <a:bodyPr/>
          <a:lstStyle/>
          <a:p>
            <a:r>
              <a:rPr lang="en-US" dirty="0" smtClean="0"/>
              <a:t>Math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 err="1" smtClean="0">
                <a:hlinkClick r:id="rId2"/>
              </a:rPr>
              <a:t>PhotoMath</a:t>
            </a:r>
            <a:r>
              <a:rPr lang="en-US" sz="2400" dirty="0" smtClean="0">
                <a:hlinkClick r:id="rId2"/>
              </a:rPr>
              <a:t> App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bounce pages video for parent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 r="77012"/>
          <a:stretch/>
        </p:blipFill>
        <p:spPr bwMode="auto">
          <a:xfrm rot="21364394">
            <a:off x="737467" y="3047999"/>
            <a:ext cx="1396133" cy="247996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ounce pages video for parent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3" t="5396" r="51077"/>
          <a:stretch/>
        </p:blipFill>
        <p:spPr bwMode="auto">
          <a:xfrm>
            <a:off x="2216877" y="3406054"/>
            <a:ext cx="1468432" cy="272010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51564" y="428798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Download the Smart Phone App: </a:t>
            </a:r>
            <a:endParaRPr lang="en-US" dirty="0" smtClean="0">
              <a:latin typeface="Arial Narrow" panose="020B0606020202030204" pitchFamily="34" charset="0"/>
            </a:endParaRPr>
          </a:p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Pearson </a:t>
            </a:r>
            <a:r>
              <a:rPr lang="en-US" b="1" dirty="0">
                <a:latin typeface="Arial Narrow" panose="020B0606020202030204" pitchFamily="34" charset="0"/>
              </a:rPr>
              <a:t>Bounce Pages</a:t>
            </a:r>
            <a:r>
              <a:rPr lang="en-US" dirty="0">
                <a:latin typeface="Arial Narrow" panose="020B0606020202030204" pitchFamily="34" charset="0"/>
              </a:rPr>
              <a:t/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/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Open the App, place your camera over the play button on the Homework Sheet, and a Reteach Video will pop-up for help!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5746" y="31799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  <a:hlinkClick r:id="rId5"/>
              </a:rPr>
              <a:t>http</a:t>
            </a:r>
            <a:r>
              <a:rPr lang="en-US" dirty="0">
                <a:latin typeface="Comic Sans MS" panose="030F0702030302020204" pitchFamily="66" charset="0"/>
                <a:hlinkClick r:id="rId5"/>
              </a:rPr>
              <a:t>://</a:t>
            </a:r>
            <a:r>
              <a:rPr lang="en-US" dirty="0" smtClean="0">
                <a:latin typeface="Comic Sans MS" panose="030F0702030302020204" pitchFamily="66" charset="0"/>
                <a:hlinkClick r:id="rId5"/>
              </a:rPr>
              <a:t>eagles5th6th.weebly.com/math-resources2.html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3456" y="2595141"/>
            <a:ext cx="6068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Our class website also has a link to helpful math resources (including instructional videos and online practice games)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Image result for photomath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" y="1129362"/>
            <a:ext cx="2604617" cy="146577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8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Studio 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0474" y="1564116"/>
            <a:ext cx="2937164" cy="2578394"/>
          </a:xfrm>
          <a:ln w="38100">
            <a:solidFill>
              <a:srgbClr val="FFC000"/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Dates:</a:t>
            </a:r>
          </a:p>
          <a:p>
            <a:r>
              <a:rPr lang="en-US" sz="1800" dirty="0" smtClean="0"/>
              <a:t>Wednesday</a:t>
            </a:r>
            <a:r>
              <a:rPr lang="en-US" sz="1800" dirty="0"/>
              <a:t>, Oct. </a:t>
            </a:r>
            <a:r>
              <a:rPr lang="en-US" sz="1800" dirty="0" smtClean="0"/>
              <a:t>25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1800" dirty="0" smtClean="0"/>
              <a:t>Thursday</a:t>
            </a:r>
            <a:r>
              <a:rPr lang="en-US" sz="1800" dirty="0"/>
              <a:t>, </a:t>
            </a:r>
            <a:r>
              <a:rPr lang="en-US" sz="1800" dirty="0" smtClean="0"/>
              <a:t>March 29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1800" dirty="0" smtClean="0"/>
              <a:t>Thursday</a:t>
            </a:r>
            <a:r>
              <a:rPr lang="en-US" sz="1800" dirty="0"/>
              <a:t>, </a:t>
            </a:r>
            <a:r>
              <a:rPr lang="en-US" sz="1800" dirty="0" smtClean="0"/>
              <a:t> April 19</a:t>
            </a:r>
            <a:r>
              <a:rPr lang="en-US" sz="1800" baseline="30000" dirty="0" smtClean="0"/>
              <a:t>th</a:t>
            </a:r>
            <a:endParaRPr lang="en-US" sz="1800" dirty="0"/>
          </a:p>
          <a:p>
            <a:r>
              <a:rPr lang="en-US" sz="1800" dirty="0"/>
              <a:t>Tuesday, </a:t>
            </a:r>
            <a:r>
              <a:rPr lang="en-US" sz="1800" dirty="0" smtClean="0"/>
              <a:t> May 22</a:t>
            </a:r>
            <a:r>
              <a:rPr lang="en-US" sz="1800" baseline="30000" dirty="0" smtClean="0"/>
              <a:t>nd</a:t>
            </a:r>
          </a:p>
          <a:p>
            <a:endParaRPr lang="en-US" sz="1800" baseline="30000" dirty="0"/>
          </a:p>
          <a:p>
            <a:pPr marL="0" indent="0" algn="ctr">
              <a:buNone/>
            </a:pPr>
            <a:r>
              <a:rPr lang="en-US" sz="1800" baseline="30000" dirty="0" smtClean="0"/>
              <a:t>*official schedule is not solidified yet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1" y="3290932"/>
            <a:ext cx="641465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Comic Sans MS" panose="030F0702030302020204" pitchFamily="66" charset="0"/>
              </a:rPr>
              <a:t>Goals of the </a:t>
            </a:r>
          </a:p>
          <a:p>
            <a:pPr algn="ctr"/>
            <a:r>
              <a:rPr lang="en-US" sz="2400" b="1" u="sng" dirty="0" smtClean="0">
                <a:latin typeface="Comic Sans MS" panose="030F0702030302020204" pitchFamily="66" charset="0"/>
              </a:rPr>
              <a:t>Studio Classroom Model:</a:t>
            </a:r>
          </a:p>
          <a:p>
            <a:endParaRPr lang="en-US" sz="500" b="1" dirty="0" smtClean="0">
              <a:latin typeface="Arial Narrow" panose="020B0606020202030204" pitchFamily="34" charset="0"/>
            </a:endParaRPr>
          </a:p>
          <a:p>
            <a:r>
              <a:rPr lang="en-US" sz="2000" b="1" dirty="0" smtClean="0">
                <a:latin typeface="Arial Narrow" panose="020B0606020202030204" pitchFamily="34" charset="0"/>
              </a:rPr>
              <a:t>Promote a high level of student discourse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Justifying answers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Explaining thinking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Leads students to make generalizations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This will allow them to ultimately learn more content/concepts</a:t>
            </a:r>
          </a:p>
          <a:p>
            <a:r>
              <a:rPr lang="en-US" sz="2000" b="1" dirty="0" smtClean="0">
                <a:latin typeface="Arial Narrow" panose="020B0606020202030204" pitchFamily="34" charset="0"/>
              </a:rPr>
              <a:t>Enable mathematical access and challenge for ALL students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Image result for yay  learning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7362">
            <a:off x="465651" y="1672589"/>
            <a:ext cx="2500179" cy="87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ad emoj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464">
            <a:off x="3814640" y="1861591"/>
            <a:ext cx="800469" cy="93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1565" y="1813604"/>
            <a:ext cx="1272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I will be absent multiple days this year </a:t>
            </a:r>
            <a:r>
              <a:rPr lang="en-US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5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1250"/>
          </a:xfrm>
        </p:spPr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35" y="1095888"/>
            <a:ext cx="8229600" cy="528809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100" dirty="0"/>
              <a:t>This year there are many topics of focus, including </a:t>
            </a:r>
            <a:r>
              <a:rPr lang="en-US" sz="5100" dirty="0">
                <a:solidFill>
                  <a:srgbClr val="FF0000"/>
                </a:solidFill>
              </a:rPr>
              <a:t>a persuasive essay</a:t>
            </a:r>
            <a:r>
              <a:rPr lang="en-US" sz="5100" dirty="0"/>
              <a:t>, </a:t>
            </a:r>
            <a:r>
              <a:rPr lang="en-US" sz="5100" dirty="0">
                <a:solidFill>
                  <a:srgbClr val="FFC000"/>
                </a:solidFill>
              </a:rPr>
              <a:t>an informational piece</a:t>
            </a:r>
            <a:r>
              <a:rPr lang="en-US" sz="5100" dirty="0"/>
              <a:t>, and </a:t>
            </a:r>
            <a:endParaRPr lang="en-US" sz="5100" dirty="0" smtClean="0"/>
          </a:p>
          <a:p>
            <a:pPr marL="0" indent="0" algn="ctr">
              <a:buNone/>
            </a:pPr>
            <a:r>
              <a:rPr lang="en-US" sz="5100" dirty="0" smtClean="0">
                <a:solidFill>
                  <a:srgbClr val="FF33CC"/>
                </a:solidFill>
              </a:rPr>
              <a:t>a </a:t>
            </a:r>
            <a:r>
              <a:rPr lang="en-US" sz="5100" dirty="0">
                <a:solidFill>
                  <a:srgbClr val="FF33CC"/>
                </a:solidFill>
              </a:rPr>
              <a:t>personal narrative</a:t>
            </a:r>
            <a:r>
              <a:rPr lang="en-US" sz="51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dirty="0"/>
              <a:t> We are currently working on personal narrative. 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u="sng" dirty="0" smtClean="0"/>
              <a:t>Steps </a:t>
            </a:r>
            <a:r>
              <a:rPr lang="en-US" sz="3400" u="sng" dirty="0"/>
              <a:t>in writing include</a:t>
            </a:r>
            <a:r>
              <a:rPr lang="en-US" sz="3400" u="sng" dirty="0" smtClean="0"/>
              <a:t>:</a:t>
            </a:r>
            <a:endParaRPr lang="en-US" sz="3400" u="sng" dirty="0"/>
          </a:p>
          <a:p>
            <a:pPr lvl="1"/>
            <a:r>
              <a:rPr lang="en-US" sz="2900" dirty="0" smtClean="0"/>
              <a:t>Pick </a:t>
            </a:r>
            <a:r>
              <a:rPr lang="en-US" sz="2900" dirty="0"/>
              <a:t>a </a:t>
            </a:r>
            <a:r>
              <a:rPr lang="en-US" sz="2900" dirty="0" smtClean="0"/>
              <a:t>Topic, Moment, or Event</a:t>
            </a:r>
            <a:endParaRPr lang="en-US" sz="2900" dirty="0"/>
          </a:p>
          <a:p>
            <a:pPr lvl="1"/>
            <a:r>
              <a:rPr lang="en-US" sz="2900" dirty="0" smtClean="0"/>
              <a:t>Brainstorm</a:t>
            </a:r>
          </a:p>
          <a:p>
            <a:pPr lvl="1"/>
            <a:r>
              <a:rPr lang="en-US" sz="2900" dirty="0" smtClean="0"/>
              <a:t>Drafting</a:t>
            </a:r>
            <a:endParaRPr lang="en-US" sz="2900" dirty="0"/>
          </a:p>
          <a:p>
            <a:pPr lvl="1"/>
            <a:r>
              <a:rPr lang="en-US" sz="2900" dirty="0" smtClean="0"/>
              <a:t>Revising</a:t>
            </a:r>
            <a:endParaRPr lang="en-US" sz="2900" dirty="0"/>
          </a:p>
          <a:p>
            <a:pPr lvl="1"/>
            <a:r>
              <a:rPr lang="en-US" sz="2900" dirty="0" smtClean="0"/>
              <a:t>Editing</a:t>
            </a:r>
            <a:endParaRPr lang="en-US" sz="2900" dirty="0"/>
          </a:p>
          <a:p>
            <a:pPr lvl="1"/>
            <a:r>
              <a:rPr lang="en-US" sz="2900" dirty="0" smtClean="0"/>
              <a:t>Conference</a:t>
            </a:r>
            <a:endParaRPr lang="en-US" sz="2900" dirty="0"/>
          </a:p>
          <a:p>
            <a:pPr lvl="1"/>
            <a:r>
              <a:rPr lang="en-US" sz="2900" dirty="0" smtClean="0"/>
              <a:t>Publish</a:t>
            </a:r>
            <a:endParaRPr lang="en-US" sz="2900" dirty="0"/>
          </a:p>
          <a:p>
            <a:pPr lvl="1"/>
            <a:r>
              <a:rPr lang="en-US" sz="2900" dirty="0" smtClean="0"/>
              <a:t>Celebrate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400" b="1" dirty="0" smtClean="0"/>
              <a:t>We </a:t>
            </a:r>
            <a:r>
              <a:rPr lang="en-US" sz="3400" b="1" dirty="0"/>
              <a:t>will be using our </a:t>
            </a:r>
            <a:r>
              <a:rPr lang="en-US" sz="3400" b="1" dirty="0" smtClean="0"/>
              <a:t>Writer’s Notebooks and </a:t>
            </a:r>
            <a:r>
              <a:rPr lang="en-US" sz="3400" b="1" dirty="0"/>
              <a:t>a </a:t>
            </a:r>
            <a:endParaRPr lang="en-US" sz="3400" b="1" dirty="0" smtClean="0"/>
          </a:p>
          <a:p>
            <a:pPr marL="0" indent="0" algn="ctr">
              <a:buNone/>
            </a:pPr>
            <a:r>
              <a:rPr lang="en-US" sz="3400" b="1" dirty="0" smtClean="0"/>
              <a:t>Writing </a:t>
            </a:r>
            <a:r>
              <a:rPr lang="en-US" sz="3400" b="1" dirty="0"/>
              <a:t>about </a:t>
            </a:r>
            <a:r>
              <a:rPr lang="en-US" sz="3400" b="1" dirty="0" smtClean="0"/>
              <a:t>Reading Notebook.</a:t>
            </a:r>
          </a:p>
          <a:p>
            <a:endParaRPr lang="en-US" dirty="0"/>
          </a:p>
          <a:p>
            <a:r>
              <a:rPr lang="en-US" sz="3400" dirty="0" smtClean="0"/>
              <a:t>Writing 5 paragraph essays with an Introduction, 3 body paragraphs, and a Conclusion will be another skill heavily modeled this year. </a:t>
            </a:r>
          </a:p>
          <a:p>
            <a:pPr marL="0" indent="0">
              <a:buNone/>
            </a:pPr>
            <a:r>
              <a:rPr lang="en-US" sz="3400" dirty="0" smtClean="0"/>
              <a:t>(A necessity for future schooling)</a:t>
            </a:r>
            <a:endParaRPr lang="en-US" sz="3400" dirty="0"/>
          </a:p>
        </p:txBody>
      </p:sp>
      <p:pic>
        <p:nvPicPr>
          <p:cNvPr id="3074" name="Picture 2" descr="https://images.classdojo.com/dojophotos/1051e4b45d1389b9e6030000/2017-09-14/e44618086a7ad53203aa6251499ba13d20c41c40_2d891aa73dc8/01fc4f0c7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68" y="3030128"/>
            <a:ext cx="1704847" cy="127863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ages.classdojo.com/dojophotos/1051e4b45d1389b9e6030000/2017-09-14/895d928b0384005ec05a2790e264bc1722e82688_516bbb875302/0e6bfd3696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039">
            <a:off x="6748996" y="2101142"/>
            <a:ext cx="1519367" cy="11395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ages.classdojo.com/dojophotos/1051e4b45d1389b9e6030000/2017-09-14/0660363acf797a624ca787bb2ae24d2e102ad78a_b902d56a790c/e0e823f8aa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1915">
            <a:off x="7005016" y="3913331"/>
            <a:ext cx="1617133" cy="121285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855"/>
          </a:xfrm>
        </p:spPr>
        <p:txBody>
          <a:bodyPr/>
          <a:lstStyle/>
          <a:p>
            <a:r>
              <a:rPr lang="en-US" dirty="0" smtClean="0"/>
              <a:t>English Language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654"/>
            <a:ext cx="8229600" cy="5183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Our reading daily takes on a few forms. We have daily:</a:t>
            </a:r>
          </a:p>
          <a:p>
            <a:pPr lvl="2"/>
            <a:r>
              <a:rPr lang="en-US" sz="1600" dirty="0" smtClean="0"/>
              <a:t>An </a:t>
            </a:r>
            <a:r>
              <a:rPr lang="en-US" sz="1600" dirty="0"/>
              <a:t>interactive or shared </a:t>
            </a:r>
            <a:r>
              <a:rPr lang="en-US" sz="1600" dirty="0" smtClean="0"/>
              <a:t>reading (Read </a:t>
            </a:r>
            <a:r>
              <a:rPr lang="en-US" sz="1600" dirty="0" err="1" smtClean="0"/>
              <a:t>Alouds</a:t>
            </a:r>
            <a:r>
              <a:rPr lang="en-US" sz="1600" dirty="0" smtClean="0"/>
              <a:t>)</a:t>
            </a:r>
            <a:endParaRPr lang="en-US" sz="1600" dirty="0"/>
          </a:p>
          <a:p>
            <a:pPr lvl="2"/>
            <a:r>
              <a:rPr lang="en-US" sz="1600" dirty="0"/>
              <a:t>The Daily </a:t>
            </a:r>
            <a:r>
              <a:rPr lang="en-US" sz="1600" dirty="0" smtClean="0"/>
              <a:t>3  </a:t>
            </a:r>
            <a:r>
              <a:rPr lang="en-US" sz="1200" dirty="0" smtClean="0"/>
              <a:t>(Read to Self, Writing about Reading, Partner Reading</a:t>
            </a:r>
            <a:r>
              <a:rPr lang="en-US" sz="1200" dirty="0" smtClean="0"/>
              <a:t>)</a:t>
            </a:r>
            <a:endParaRPr lang="en-US" sz="1200" dirty="0"/>
          </a:p>
          <a:p>
            <a:pPr lvl="2"/>
            <a:r>
              <a:rPr lang="en-US" sz="1600" dirty="0"/>
              <a:t>Guided </a:t>
            </a:r>
            <a:r>
              <a:rPr lang="en-US" sz="1600" dirty="0" smtClean="0"/>
              <a:t>Reading</a:t>
            </a:r>
            <a:endParaRPr lang="en-US" sz="1600" dirty="0"/>
          </a:p>
          <a:p>
            <a:pPr lvl="2"/>
            <a:r>
              <a:rPr lang="en-US" sz="1600" dirty="0" smtClean="0"/>
              <a:t>Word </a:t>
            </a:r>
            <a:r>
              <a:rPr lang="en-US" sz="1600" dirty="0" smtClean="0"/>
              <a:t>Study</a:t>
            </a:r>
          </a:p>
          <a:p>
            <a:pPr lvl="2"/>
            <a:r>
              <a:rPr lang="en-US" sz="1600" dirty="0" smtClean="0"/>
              <a:t>Vocabulary Builders</a:t>
            </a:r>
          </a:p>
          <a:p>
            <a:endParaRPr lang="en-US" sz="1600" dirty="0"/>
          </a:p>
          <a:p>
            <a:r>
              <a:rPr lang="en-US" sz="1600" dirty="0"/>
              <a:t>It is very important that your child is reading </a:t>
            </a:r>
            <a:r>
              <a:rPr lang="en-US" sz="1600" dirty="0" smtClean="0"/>
              <a:t>at home</a:t>
            </a:r>
            <a:r>
              <a:rPr lang="en-US" sz="1600" dirty="0"/>
              <a:t>. Please encourage your child to </a:t>
            </a:r>
            <a:r>
              <a:rPr lang="en-US" sz="1600" dirty="0" smtClean="0"/>
              <a:t>read many genres. </a:t>
            </a:r>
          </a:p>
          <a:p>
            <a:endParaRPr lang="en-US" sz="1600" dirty="0" smtClean="0"/>
          </a:p>
          <a:p>
            <a:r>
              <a:rPr lang="en-US" sz="1600" dirty="0" smtClean="0"/>
              <a:t>Books read independently </a:t>
            </a:r>
            <a:r>
              <a:rPr lang="en-US" sz="1600" dirty="0"/>
              <a:t>at home should be at their level and “just right”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Read</a:t>
            </a:r>
            <a:r>
              <a:rPr lang="en-US" sz="1600" dirty="0"/>
              <a:t>-</a:t>
            </a:r>
            <a:r>
              <a:rPr lang="en-US" sz="1600" dirty="0" err="1"/>
              <a:t>alouds</a:t>
            </a:r>
            <a:r>
              <a:rPr lang="en-US" sz="1600" dirty="0"/>
              <a:t> are still a great way to share reading </a:t>
            </a:r>
            <a:r>
              <a:rPr lang="en-US" sz="1600" dirty="0" smtClean="0"/>
              <a:t>with your </a:t>
            </a:r>
            <a:r>
              <a:rPr lang="en-US" sz="1600" dirty="0"/>
              <a:t>child and model fluency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 We will have a reading binder this year, where </a:t>
            </a:r>
            <a:r>
              <a:rPr lang="en-US" sz="1600" dirty="0" smtClean="0"/>
              <a:t>students have </a:t>
            </a:r>
            <a:r>
              <a:rPr lang="en-US" sz="1600" dirty="0"/>
              <a:t>a poetry section, Informational and Literature </a:t>
            </a:r>
            <a:r>
              <a:rPr lang="en-US" sz="1600" dirty="0" smtClean="0"/>
              <a:t>Text section</a:t>
            </a:r>
            <a:r>
              <a:rPr lang="en-US" sz="1600" dirty="0"/>
              <a:t>, and a reading </a:t>
            </a:r>
            <a:r>
              <a:rPr lang="en-US" sz="1600" dirty="0" smtClean="0"/>
              <a:t>log, along </a:t>
            </a:r>
            <a:r>
              <a:rPr lang="en-US" sz="1600" dirty="0"/>
              <a:t>with many anchor </a:t>
            </a:r>
            <a:r>
              <a:rPr lang="en-US" sz="1600" dirty="0" smtClean="0"/>
              <a:t>charts to </a:t>
            </a:r>
            <a:r>
              <a:rPr lang="en-US" sz="1600" dirty="0"/>
              <a:t>aid them while reading</a:t>
            </a:r>
            <a:r>
              <a:rPr lang="en-US" sz="1600" dirty="0" smtClean="0"/>
              <a:t>. By the end of the year, they will have a binder full of texts and reading strategies to read and use over the summer!</a:t>
            </a:r>
            <a:endParaRPr lang="en-US" sz="1600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images.classdojo.com/dojophotos/1051e4b45d1389b9e6030000/2017-09-18/1897ab9f4d6e9e18a260213a3d17e10bc65ca00c_a048700fdad5/1a69e79d24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585">
            <a:off x="6940125" y="1515151"/>
            <a:ext cx="1771803" cy="132885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1099"/>
            <a:ext cx="8229600" cy="5375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 smtClean="0"/>
              <a:t>Main Concept:</a:t>
            </a:r>
            <a:r>
              <a:rPr lang="en-US" sz="1800" b="1" dirty="0" smtClean="0"/>
              <a:t> </a:t>
            </a:r>
            <a:r>
              <a:rPr lang="en-US" sz="1800" dirty="0" smtClean="0"/>
              <a:t>United States History</a:t>
            </a:r>
          </a:p>
          <a:p>
            <a:endParaRPr lang="en-US" sz="1500" dirty="0" smtClean="0"/>
          </a:p>
          <a:p>
            <a:r>
              <a:rPr lang="en-US" sz="1500" dirty="0" smtClean="0"/>
              <a:t>To view the entire 5</a:t>
            </a:r>
            <a:r>
              <a:rPr lang="en-US" sz="1500" baseline="30000" dirty="0" smtClean="0"/>
              <a:t>th</a:t>
            </a:r>
            <a:r>
              <a:rPr lang="en-US" sz="1500" dirty="0" smtClean="0"/>
              <a:t> grade Social Studies curriculum map, visit the </a:t>
            </a:r>
            <a:r>
              <a:rPr lang="en-US" sz="1500" dirty="0"/>
              <a:t>district website </a:t>
            </a:r>
            <a:r>
              <a:rPr lang="en-US" sz="1500" dirty="0" smtClean="0"/>
              <a:t>at: </a:t>
            </a:r>
            <a:r>
              <a:rPr lang="en-US" sz="1500" dirty="0" smtClean="0">
                <a:hlinkClick r:id="rId2"/>
              </a:rPr>
              <a:t>http</a:t>
            </a:r>
            <a:r>
              <a:rPr lang="en-US" sz="1500" dirty="0">
                <a:hlinkClick r:id="rId2"/>
              </a:rPr>
              <a:t>://</a:t>
            </a:r>
            <a:r>
              <a:rPr lang="en-US" sz="1500" dirty="0" smtClean="0">
                <a:hlinkClick r:id="rId2"/>
              </a:rPr>
              <a:t>www.albanyschools.org/Academics/socialstudies/Grade5.pdf</a:t>
            </a:r>
            <a:endParaRPr lang="en-US" sz="1500" dirty="0" smtClean="0"/>
          </a:p>
          <a:p>
            <a:pPr marL="0" indent="0">
              <a:buNone/>
            </a:pPr>
            <a:r>
              <a:rPr lang="en-US" sz="1500" dirty="0"/>
              <a:t> </a:t>
            </a:r>
          </a:p>
          <a:p>
            <a:pPr marL="0" indent="0" algn="ctr">
              <a:buNone/>
            </a:pPr>
            <a:r>
              <a:rPr lang="en-US" sz="1500" b="1" dirty="0" smtClean="0"/>
              <a:t>We are currently working on U.S. Regions, geography, and map skills. 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b="1" dirty="0" smtClean="0"/>
              <a:t>Some </a:t>
            </a:r>
            <a:r>
              <a:rPr lang="en-US" sz="1500" b="1" dirty="0"/>
              <a:t>other areas of focus are:</a:t>
            </a:r>
          </a:p>
          <a:p>
            <a:pPr lvl="1"/>
            <a:r>
              <a:rPr lang="en-US" sz="1500" b="1" dirty="0" smtClean="0"/>
              <a:t>The </a:t>
            </a:r>
            <a:r>
              <a:rPr lang="en-US" sz="1500" b="1" dirty="0"/>
              <a:t>Colonial Period</a:t>
            </a:r>
          </a:p>
          <a:p>
            <a:pPr lvl="1"/>
            <a:r>
              <a:rPr lang="en-US" sz="1500" b="1" dirty="0" smtClean="0"/>
              <a:t>The </a:t>
            </a:r>
            <a:r>
              <a:rPr lang="en-US" sz="1500" b="1" dirty="0"/>
              <a:t>American Revolution</a:t>
            </a:r>
          </a:p>
          <a:p>
            <a:pPr lvl="1"/>
            <a:r>
              <a:rPr lang="en-US" sz="1500" b="1" dirty="0" smtClean="0"/>
              <a:t>Slavery and The </a:t>
            </a:r>
            <a:r>
              <a:rPr lang="en-US" sz="1500" b="1" dirty="0"/>
              <a:t>Civil War</a:t>
            </a:r>
          </a:p>
          <a:p>
            <a:pPr lvl="1"/>
            <a:r>
              <a:rPr lang="en-US" sz="1500" b="1" dirty="0" smtClean="0"/>
              <a:t>Immigration</a:t>
            </a:r>
          </a:p>
          <a:p>
            <a:pPr lvl="1"/>
            <a:r>
              <a:rPr lang="en-US" sz="1500" b="1" dirty="0" smtClean="0"/>
              <a:t>The Industrial Revolution</a:t>
            </a:r>
          </a:p>
          <a:p>
            <a:pPr lvl="1"/>
            <a:r>
              <a:rPr lang="en-US" sz="1500" b="1" dirty="0" smtClean="0"/>
              <a:t>Modern America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1200" dirty="0"/>
              <a:t>The </a:t>
            </a:r>
            <a:r>
              <a:rPr lang="en-US" sz="1200" dirty="0" smtClean="0"/>
              <a:t>students are currently creating </a:t>
            </a:r>
            <a:r>
              <a:rPr lang="en-US" sz="1200" dirty="0" err="1"/>
              <a:t>Glogs</a:t>
            </a:r>
            <a:r>
              <a:rPr lang="en-US" sz="1200" dirty="0"/>
              <a:t> on a chosen </a:t>
            </a:r>
            <a:r>
              <a:rPr lang="en-US" sz="1200" dirty="0" smtClean="0"/>
              <a:t>land region </a:t>
            </a:r>
            <a:r>
              <a:rPr lang="en-US" sz="1200" dirty="0"/>
              <a:t>and </a:t>
            </a:r>
            <a:r>
              <a:rPr lang="en-US" sz="1200" dirty="0" smtClean="0"/>
              <a:t>state. When the projects are finished, they </a:t>
            </a:r>
            <a:r>
              <a:rPr lang="en-US" sz="1200" dirty="0"/>
              <a:t>can </a:t>
            </a:r>
            <a:r>
              <a:rPr lang="en-US" sz="1200" dirty="0" smtClean="0"/>
              <a:t>be accessed </a:t>
            </a:r>
            <a:r>
              <a:rPr lang="en-US" sz="1200" dirty="0"/>
              <a:t>on-line. </a:t>
            </a:r>
            <a:endParaRPr lang="en-US" sz="1200" dirty="0" smtClean="0"/>
          </a:p>
          <a:p>
            <a:endParaRPr lang="en-US" sz="1500" b="1" dirty="0" smtClean="0"/>
          </a:p>
          <a:p>
            <a:pPr marL="0" indent="0">
              <a:buNone/>
            </a:pPr>
            <a:r>
              <a:rPr lang="en-US" sz="1500" b="1" dirty="0" smtClean="0"/>
              <a:t>As </a:t>
            </a:r>
            <a:r>
              <a:rPr lang="en-US" sz="1500" b="1" dirty="0"/>
              <a:t>the saying goes:</a:t>
            </a:r>
          </a:p>
          <a:p>
            <a:pPr marL="0" indent="0">
              <a:buNone/>
            </a:pPr>
            <a:r>
              <a:rPr lang="en-US" sz="1500" b="1" dirty="0" smtClean="0"/>
              <a:t>	“Tell </a:t>
            </a:r>
            <a:r>
              <a:rPr lang="en-US" sz="1500" b="1" dirty="0"/>
              <a:t>me, I forget. Show me, I remember. Involve me, I understand</a:t>
            </a:r>
            <a:r>
              <a:rPr lang="en-US" sz="1500" b="1" dirty="0" smtClean="0"/>
              <a:t>.”</a:t>
            </a:r>
            <a:endParaRPr lang="en-US" sz="1500" b="1" dirty="0"/>
          </a:p>
        </p:txBody>
      </p:sp>
      <p:pic>
        <p:nvPicPr>
          <p:cNvPr id="2050" name="Picture 2" descr="https://images.classdojo.com/dojophotos/1051e4b45d1389b9e6030000/2017-09-06/f918b0c57cad9c58e8034457d4c6c14d602f90fb_d4e3aa1c3018/480117a514c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/>
          <a:stretch/>
        </p:blipFill>
        <p:spPr bwMode="auto">
          <a:xfrm rot="460574">
            <a:off x="6719457" y="3111354"/>
            <a:ext cx="1095932" cy="1831013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460"/>
          </a:xfrm>
        </p:spPr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4886">
            <a:off x="7045716" y="370562"/>
            <a:ext cx="1498600" cy="1116199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pic>
        <p:nvPicPr>
          <p:cNvPr id="3074" name="Picture 2" descr="Displaying IMG_55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071">
            <a:off x="4815611" y="3143152"/>
            <a:ext cx="1863800" cy="1397289"/>
          </a:xfrm>
          <a:prstGeom prst="rect">
            <a:avLst/>
          </a:prstGeom>
          <a:noFill/>
          <a:ln w="19050">
            <a:solidFill>
              <a:srgbClr val="FF33CC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025" y="91931"/>
            <a:ext cx="5583382" cy="838645"/>
          </a:xfrm>
        </p:spPr>
        <p:txBody>
          <a:bodyPr/>
          <a:lstStyle/>
          <a:p>
            <a:r>
              <a:rPr lang="en-US" b="1" dirty="0" smtClean="0"/>
              <a:t>Science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62" y="922243"/>
            <a:ext cx="8593837" cy="5357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 smtClean="0"/>
              <a:t>Main Concept: </a:t>
            </a:r>
            <a:r>
              <a:rPr lang="en-US" sz="1800" dirty="0" smtClean="0"/>
              <a:t>The Scientific Method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We are currently beginning our unit on plants and animal cells.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Some other areas of focus are: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Human Body</a:t>
            </a:r>
          </a:p>
          <a:p>
            <a:pPr lvl="1"/>
            <a:r>
              <a:rPr lang="en-US" sz="1800" dirty="0" smtClean="0"/>
              <a:t>Energy </a:t>
            </a:r>
            <a:r>
              <a:rPr lang="en-US" sz="1800" dirty="0"/>
              <a:t>and Motion</a:t>
            </a:r>
          </a:p>
          <a:p>
            <a:pPr lvl="1"/>
            <a:r>
              <a:rPr lang="en-US" sz="1800" dirty="0" smtClean="0"/>
              <a:t>Matter/Properties</a:t>
            </a:r>
          </a:p>
          <a:p>
            <a:pPr lvl="1"/>
            <a:r>
              <a:rPr lang="en-US" sz="1800" dirty="0" smtClean="0"/>
              <a:t>The Solar System</a:t>
            </a:r>
          </a:p>
          <a:p>
            <a:pPr lvl="1"/>
            <a:endParaRPr lang="en-US" sz="800" dirty="0"/>
          </a:p>
          <a:p>
            <a:r>
              <a:rPr lang="en-US" sz="1800" dirty="0" smtClean="0"/>
              <a:t>To view the entire 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grade Science curriculum map, visit the district website at: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://www.albanyschools.org/Academics/Science/PDFs/</a:t>
            </a:r>
            <a:r>
              <a:rPr lang="en-US" sz="1600" dirty="0" smtClean="0">
                <a:hlinkClick r:id="rId2"/>
              </a:rPr>
              <a:t>Science</a:t>
            </a:r>
            <a:r>
              <a:rPr lang="en-US" sz="1600" dirty="0">
                <a:hlinkClick r:id="rId2"/>
              </a:rPr>
              <a:t>-Grade%205%20pacing%20map%209-07.pdf 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We do a Hands-</a:t>
            </a:r>
            <a:r>
              <a:rPr lang="en-US" sz="1800" dirty="0"/>
              <a:t>O</a:t>
            </a:r>
            <a:r>
              <a:rPr lang="en-US" sz="1800" dirty="0" smtClean="0"/>
              <a:t>n Experiment every Friday.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0" indent="0" algn="ctr">
              <a:buNone/>
            </a:pPr>
            <a:r>
              <a:rPr lang="en-US" sz="1800" b="1" dirty="0" smtClean="0"/>
              <a:t>We focus on the Scientific Method in preparation for </a:t>
            </a:r>
          </a:p>
          <a:p>
            <a:pPr marL="0" indent="0" algn="ctr">
              <a:buNone/>
            </a:pPr>
            <a:r>
              <a:rPr lang="en-US" sz="1800" b="1" dirty="0" smtClean="0"/>
              <a:t>the Science Fair in Spring.</a:t>
            </a:r>
            <a:endParaRPr lang="en-US" sz="1800" b="1" dirty="0"/>
          </a:p>
        </p:txBody>
      </p:sp>
      <p:pic>
        <p:nvPicPr>
          <p:cNvPr id="2050" name="Picture 2" descr="https://images.classdojo.com/dojophotos/1051e4b45d1389b9e6030000/2017-09-08/d0a38e69bf57d48a4409234dcf51151e679b29c5_cc86982c9435/5e06ee565c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94" y="5465182"/>
            <a:ext cx="1142924" cy="85719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.classdojo.com/dojophotos/1051e4b45d1389b9e6030000/2017-09-08/c5f50e3120bf0c5e77b8a2e7d4b7f449c41d6e81_7622ec3f2eb0/f53703a9c99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873">
            <a:off x="7379223" y="338683"/>
            <a:ext cx="875340" cy="11671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s.classdojo.com/dojophotos/1051e4b45d1389b9e6030000/2017-09-08/f106082e51d79432ddc9ad1208edeb09c7d94829_0ac3a9159417/4a533213f4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59" y="2200777"/>
            <a:ext cx="1239301" cy="165240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ages.classdojo.com/dojophotos/1051e4b45d1389b9e6030000/2017-09-15/5db75b2da613fb04c6e29fee711f4746e1f0e7dc_1f4b2e0b8a62/f6d11bd763a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6" y="1807777"/>
            <a:ext cx="914400" cy="1219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.classdojo.com/dojophotos/1051e4b45d1389b9e6030000/2017-09-15/479c958297a568c076e21fdbce155896568fcf29_4f80382695bf/83783a5a5fd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2">
            <a:off x="6624032" y="2778688"/>
            <a:ext cx="1489298" cy="111697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</a:t>
            </a:r>
            <a:r>
              <a:rPr lang="en-US" dirty="0" smtClean="0"/>
              <a:t>ow can I help my child be successful?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542781"/>
            <a:ext cx="8229600" cy="467791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Check </a:t>
            </a:r>
            <a:r>
              <a:rPr lang="en-US" dirty="0"/>
              <a:t>daily for homework and sign the homework </a:t>
            </a:r>
            <a:r>
              <a:rPr lang="en-US" dirty="0" smtClean="0"/>
              <a:t>agenda.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 Make </a:t>
            </a:r>
            <a:r>
              <a:rPr lang="en-US" dirty="0"/>
              <a:t>sure they are reading </a:t>
            </a:r>
            <a:r>
              <a:rPr lang="en-US" dirty="0" smtClean="0"/>
              <a:t>for 20 minutes daily.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Check </a:t>
            </a:r>
            <a:r>
              <a:rPr lang="en-US" dirty="0"/>
              <a:t>any letters, notes, or </a:t>
            </a:r>
            <a:r>
              <a:rPr lang="en-US" dirty="0" smtClean="0"/>
              <a:t>Class Dojo </a:t>
            </a:r>
            <a:r>
              <a:rPr lang="en-US" dirty="0"/>
              <a:t>information that comes home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Check </a:t>
            </a:r>
            <a:r>
              <a:rPr lang="en-US" dirty="0"/>
              <a:t>out the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 website.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://eagles5th6th.weebly.com/miss-sano.html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5. Visit: </a:t>
            </a:r>
            <a:r>
              <a:rPr lang="en-US" dirty="0" smtClean="0">
                <a:hlinkClick r:id="rId3"/>
              </a:rPr>
              <a:t>www.kidsites.com</a:t>
            </a:r>
            <a:r>
              <a:rPr lang="en-US" dirty="0" smtClean="0"/>
              <a:t> for </a:t>
            </a:r>
            <a:r>
              <a:rPr lang="en-US" dirty="0"/>
              <a:t>great sites for kids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. Contact </a:t>
            </a:r>
            <a:r>
              <a:rPr lang="en-US" dirty="0"/>
              <a:t>me ANY time you have any </a:t>
            </a:r>
            <a:r>
              <a:rPr lang="en-US" dirty="0" smtClean="0"/>
              <a:t>questions or </a:t>
            </a:r>
          </a:p>
          <a:p>
            <a:pPr marL="0" indent="0">
              <a:buNone/>
            </a:pPr>
            <a:r>
              <a:rPr lang="en-US" dirty="0" smtClean="0"/>
              <a:t>concerns</a:t>
            </a:r>
            <a:r>
              <a:rPr lang="en-US" dirty="0"/>
              <a:t>. WE ARE A TEAM!!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images.classdojo.com/dojophotos/1051e4b45d1389b9e6030000/2017-09-06/3406485d6afa9f464fc0a2d5a121655d8a7a8d2f_306f0f53b8fc/02715d8453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90">
            <a:off x="7262538" y="4489644"/>
            <a:ext cx="1331194" cy="1774925"/>
          </a:xfrm>
          <a:prstGeom prst="rect">
            <a:avLst/>
          </a:prstGeom>
          <a:noFill/>
          <a:ln w="28575">
            <a:solidFill>
              <a:srgbClr val="FF33CC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isplaying FullSize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84" y="4094186"/>
            <a:ext cx="1082904" cy="106579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873"/>
            <a:ext cx="8229600" cy="10125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Little About Me…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287234"/>
            <a:ext cx="8562109" cy="5148936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Born and raised in Albany, New York</a:t>
            </a:r>
          </a:p>
          <a:p>
            <a:endParaRPr lang="en-US" sz="2400" dirty="0" smtClean="0"/>
          </a:p>
          <a:p>
            <a:r>
              <a:rPr lang="en-US" sz="2400" dirty="0" smtClean="0"/>
              <a:t>I went to New Scotland Elementary, Hackett Middle School, and Albany High School</a:t>
            </a:r>
          </a:p>
          <a:p>
            <a:endParaRPr lang="en-US" sz="2400" dirty="0" smtClean="0"/>
          </a:p>
          <a:p>
            <a:r>
              <a:rPr lang="en-US" sz="2400" dirty="0" smtClean="0"/>
              <a:t>I graduated from Oneonta State College with a dual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degree in Early Childhood and Childhood Education</a:t>
            </a:r>
          </a:p>
          <a:p>
            <a:endParaRPr lang="en-US" sz="2400" dirty="0" smtClean="0"/>
          </a:p>
          <a:p>
            <a:r>
              <a:rPr lang="en-US" sz="2400" dirty="0" smtClean="0"/>
              <a:t>I have a Literacy Specialist Master’s Degree from SUNY Albany</a:t>
            </a:r>
          </a:p>
          <a:p>
            <a:endParaRPr lang="en-US" sz="2400" dirty="0" smtClean="0"/>
          </a:p>
          <a:p>
            <a:r>
              <a:rPr lang="en-US" sz="2400" dirty="0" smtClean="0"/>
              <a:t>This is my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year teaching at Eagle Point Elementary School</a:t>
            </a:r>
          </a:p>
          <a:p>
            <a:endParaRPr lang="en-US" sz="2400" dirty="0" smtClean="0"/>
          </a:p>
          <a:p>
            <a:r>
              <a:rPr lang="en-US" sz="2400" dirty="0" smtClean="0"/>
              <a:t>I am a mother to a 6 year old Yorkie- Chunk</a:t>
            </a:r>
          </a:p>
          <a:p>
            <a:endParaRPr lang="en-US" sz="2400" dirty="0" smtClean="0"/>
          </a:p>
          <a:p>
            <a:r>
              <a:rPr lang="en-US" sz="2400" dirty="0" smtClean="0"/>
              <a:t>I compete in </a:t>
            </a:r>
            <a:r>
              <a:rPr lang="en-US" sz="2400" dirty="0" err="1" smtClean="0"/>
              <a:t>Crossfit</a:t>
            </a:r>
            <a:r>
              <a:rPr lang="en-US" sz="2400" dirty="0" smtClean="0"/>
              <a:t> </a:t>
            </a:r>
            <a:r>
              <a:rPr lang="en-US" sz="2100" dirty="0" smtClean="0"/>
              <a:t>(weightlifting and gymnastics)</a:t>
            </a:r>
          </a:p>
          <a:p>
            <a:endParaRPr lang="en-US" sz="2400" dirty="0" smtClean="0"/>
          </a:p>
          <a:p>
            <a:r>
              <a:rPr lang="en-US" sz="2400" dirty="0" smtClean="0"/>
              <a:t>I LOVE TEACHING!</a:t>
            </a:r>
          </a:p>
        </p:txBody>
      </p:sp>
      <p:pic>
        <p:nvPicPr>
          <p:cNvPr id="4" name="Picture 3" descr="photo-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2" r="11859" b="7378"/>
          <a:stretch/>
        </p:blipFill>
        <p:spPr>
          <a:xfrm>
            <a:off x="7292133" y="305331"/>
            <a:ext cx="1246563" cy="140716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5" descr="1969399_1458632127707982_5902716233182651828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71" y="4627084"/>
            <a:ext cx="1066968" cy="18690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9206" y="497235"/>
            <a:ext cx="758139" cy="758139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IMG_3330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10"/>
          <a:stretch/>
        </p:blipFill>
        <p:spPr>
          <a:xfrm>
            <a:off x="7200655" y="2422685"/>
            <a:ext cx="1545859" cy="956727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691" y="184047"/>
            <a:ext cx="1042950" cy="7168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 descr="11817002_10205147540352308_3485852818004848584_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850">
            <a:off x="7448870" y="5364151"/>
            <a:ext cx="1210490" cy="1210490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1026" name="Picture 2" descr="\\acsd.local\dfsacsd\FacultyHome\msano\My Documents\My Pictures\ww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198">
            <a:off x="5549659" y="5652906"/>
            <a:ext cx="1266581" cy="94993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975"/>
            <a:ext cx="8229600" cy="829889"/>
          </a:xfrm>
        </p:spPr>
        <p:txBody>
          <a:bodyPr/>
          <a:lstStyle/>
          <a:p>
            <a:r>
              <a:rPr lang="en-US" dirty="0" smtClean="0"/>
              <a:t>Specials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864"/>
            <a:ext cx="8229600" cy="4943299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 smtClean="0"/>
              <a:t>Monday: </a:t>
            </a:r>
          </a:p>
          <a:p>
            <a:pPr lvl="1"/>
            <a:r>
              <a:rPr lang="en-US" dirty="0" smtClean="0"/>
              <a:t>10:25am</a:t>
            </a:r>
            <a:r>
              <a:rPr lang="en-US" dirty="0"/>
              <a:t>– </a:t>
            </a:r>
            <a:r>
              <a:rPr lang="en-US" dirty="0" smtClean="0"/>
              <a:t>11:05am </a:t>
            </a:r>
            <a:r>
              <a:rPr lang="en-US" b="1" dirty="0" smtClean="0"/>
              <a:t>Art</a:t>
            </a:r>
          </a:p>
          <a:p>
            <a:pPr marL="400050" lvl="1" indent="0">
              <a:buNone/>
            </a:pPr>
            <a:endParaRPr lang="en-US" b="1" dirty="0" smtClean="0"/>
          </a:p>
          <a:p>
            <a:r>
              <a:rPr lang="en-US" b="1" u="sng" dirty="0" smtClean="0">
                <a:effectLst/>
              </a:rPr>
              <a:t> Tuesday: </a:t>
            </a:r>
          </a:p>
          <a:p>
            <a:pPr lvl="1"/>
            <a:r>
              <a:rPr lang="en-US" dirty="0" smtClean="0"/>
              <a:t>9:15am</a:t>
            </a:r>
            <a:r>
              <a:rPr lang="en-US" dirty="0"/>
              <a:t>– </a:t>
            </a:r>
            <a:r>
              <a:rPr lang="en-US" dirty="0" smtClean="0"/>
              <a:t>9:55am </a:t>
            </a:r>
            <a:r>
              <a:rPr lang="en-US" b="1" dirty="0" smtClean="0"/>
              <a:t>Physical Education</a:t>
            </a:r>
          </a:p>
          <a:p>
            <a:pPr marL="400050" lvl="1" indent="0">
              <a:buNone/>
            </a:pPr>
            <a:r>
              <a:rPr lang="en-US" dirty="0" smtClean="0">
                <a:effectLst/>
              </a:rPr>
              <a:t> </a:t>
            </a:r>
          </a:p>
          <a:p>
            <a:r>
              <a:rPr lang="en-US" b="1" u="sng" dirty="0" smtClean="0"/>
              <a:t>Wednesday: </a:t>
            </a:r>
          </a:p>
          <a:p>
            <a:pPr lvl="1"/>
            <a:r>
              <a:rPr lang="en-US" dirty="0" smtClean="0"/>
              <a:t>9:55am</a:t>
            </a:r>
            <a:r>
              <a:rPr lang="en-US" dirty="0"/>
              <a:t>– </a:t>
            </a:r>
            <a:r>
              <a:rPr lang="en-US" dirty="0" smtClean="0"/>
              <a:t>10:35am </a:t>
            </a:r>
            <a:r>
              <a:rPr lang="en-US" b="1" dirty="0"/>
              <a:t>Physical Education</a:t>
            </a:r>
            <a:r>
              <a:rPr lang="en-US" dirty="0"/>
              <a:t> </a:t>
            </a:r>
          </a:p>
          <a:p>
            <a:pPr lvl="1"/>
            <a:endParaRPr lang="en-US" dirty="0" smtClean="0">
              <a:effectLst/>
            </a:endParaRPr>
          </a:p>
          <a:p>
            <a:r>
              <a:rPr lang="en-US" b="1" u="sng" dirty="0" smtClean="0"/>
              <a:t>Thursday:</a:t>
            </a:r>
          </a:p>
          <a:p>
            <a:pPr lvl="1"/>
            <a:r>
              <a:rPr lang="en-US" dirty="0" smtClean="0"/>
              <a:t>9:15am</a:t>
            </a:r>
            <a:r>
              <a:rPr lang="en-US" dirty="0"/>
              <a:t>– </a:t>
            </a:r>
            <a:r>
              <a:rPr lang="en-US" dirty="0" smtClean="0"/>
              <a:t>9:55am</a:t>
            </a:r>
            <a:r>
              <a:rPr lang="en-US" b="1" dirty="0" smtClean="0"/>
              <a:t> Physical Education</a:t>
            </a:r>
          </a:p>
          <a:p>
            <a:pPr lvl="1"/>
            <a:endParaRPr lang="en-US" dirty="0"/>
          </a:p>
          <a:p>
            <a:r>
              <a:rPr lang="en-US" b="1" u="sng" dirty="0" smtClean="0">
                <a:effectLst/>
              </a:rPr>
              <a:t>Friday:</a:t>
            </a:r>
          </a:p>
          <a:p>
            <a:pPr lvl="1"/>
            <a:r>
              <a:rPr lang="en-US" dirty="0" smtClean="0"/>
              <a:t>8:05am </a:t>
            </a:r>
            <a:r>
              <a:rPr lang="en-US" dirty="0"/>
              <a:t>– </a:t>
            </a:r>
            <a:r>
              <a:rPr lang="en-US" dirty="0" smtClean="0"/>
              <a:t>8:35am </a:t>
            </a:r>
            <a:r>
              <a:rPr lang="en-US" b="1" dirty="0"/>
              <a:t>Music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1:30pm – 2:00pm </a:t>
            </a:r>
            <a:r>
              <a:rPr lang="en-US" b="1" dirty="0"/>
              <a:t>Library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www.pkwy.k12.mo.us/homepage/cbinder/Image/music-color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4"/>
          <a:stretch/>
        </p:blipFill>
        <p:spPr bwMode="auto">
          <a:xfrm rot="592194">
            <a:off x="6128616" y="944564"/>
            <a:ext cx="1048039" cy="116692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ector-magz.com/wp-content/uploads/2013/09/physical-education-clipart.gif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"/>
          <a:stretch/>
        </p:blipFill>
        <p:spPr bwMode="auto">
          <a:xfrm>
            <a:off x="7268912" y="2192674"/>
            <a:ext cx="1119044" cy="128337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edhookcentralschools.org/cms/lib04/NY01000233/Centricity/Domain/234/art-color.gif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2"/>
          <a:stretch/>
        </p:blipFill>
        <p:spPr bwMode="auto">
          <a:xfrm rot="275215">
            <a:off x="6175112" y="3657598"/>
            <a:ext cx="1050446" cy="112631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chool specials clipart libra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94" y="5135419"/>
            <a:ext cx="1371600" cy="12573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218"/>
            <a:ext cx="8229600" cy="1143000"/>
          </a:xfrm>
        </p:spPr>
        <p:txBody>
          <a:bodyPr/>
          <a:lstStyle/>
          <a:p>
            <a:r>
              <a:rPr lang="en-US" b="1" dirty="0" smtClean="0"/>
              <a:t>Important Upcoming Dates: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82" y="1461649"/>
            <a:ext cx="7837218" cy="5091545"/>
          </a:xfrm>
        </p:spPr>
        <p:txBody>
          <a:bodyPr>
            <a:normAutofit fontScale="62500" lnSpcReduction="20000"/>
          </a:bodyPr>
          <a:lstStyle/>
          <a:p>
            <a:r>
              <a:rPr lang="en-US" sz="3500" b="1" dirty="0" smtClean="0"/>
              <a:t>Dad’s Walk Your Child to School Breakfast</a:t>
            </a:r>
          </a:p>
          <a:p>
            <a:pPr marL="742950" lvl="2" indent="-342900"/>
            <a:r>
              <a:rPr lang="en-US" sz="2900" dirty="0"/>
              <a:t>September </a:t>
            </a:r>
            <a:r>
              <a:rPr lang="en-US" sz="2900" dirty="0" smtClean="0"/>
              <a:t>19</a:t>
            </a:r>
            <a:r>
              <a:rPr lang="en-US" sz="2900" baseline="30000" dirty="0" smtClean="0"/>
              <a:t>th</a:t>
            </a:r>
            <a:r>
              <a:rPr lang="en-US" sz="2900" dirty="0"/>
              <a:t>, </a:t>
            </a:r>
            <a:r>
              <a:rPr lang="en-US" sz="2900" dirty="0" smtClean="0"/>
              <a:t>7:00am</a:t>
            </a:r>
            <a:endParaRPr lang="en-US" sz="2900" dirty="0"/>
          </a:p>
          <a:p>
            <a:pPr marL="0" indent="0">
              <a:buNone/>
            </a:pPr>
            <a:endParaRPr lang="en-US" sz="2600" b="1" dirty="0" smtClean="0"/>
          </a:p>
          <a:p>
            <a:r>
              <a:rPr lang="en-US" sz="3400" b="1" dirty="0" smtClean="0"/>
              <a:t>McDonalds </a:t>
            </a:r>
            <a:r>
              <a:rPr lang="en-US" sz="3400" b="1" dirty="0"/>
              <a:t>Fundraiser: </a:t>
            </a:r>
            <a:endParaRPr lang="en-US" sz="3400" b="1" dirty="0" smtClean="0"/>
          </a:p>
          <a:p>
            <a:pPr marL="0" indent="0">
              <a:buNone/>
            </a:pPr>
            <a:r>
              <a:rPr lang="en-US" sz="3400" b="1" dirty="0" smtClean="0"/>
              <a:t>         “</a:t>
            </a:r>
            <a:r>
              <a:rPr lang="en-US" sz="3400" b="1" dirty="0"/>
              <a:t>Meet the Teachers” Night</a:t>
            </a:r>
          </a:p>
          <a:p>
            <a:pPr lvl="1"/>
            <a:r>
              <a:rPr lang="en-US" sz="2900" dirty="0"/>
              <a:t>September 26</a:t>
            </a:r>
            <a:r>
              <a:rPr lang="en-US" sz="2900" baseline="30000" dirty="0"/>
              <a:t>th</a:t>
            </a:r>
            <a:r>
              <a:rPr lang="en-US" sz="2900" dirty="0"/>
              <a:t>, 5:00pm-7:00pm</a:t>
            </a:r>
          </a:p>
          <a:p>
            <a:endParaRPr lang="en-US" sz="1400" b="1" dirty="0"/>
          </a:p>
          <a:p>
            <a:r>
              <a:rPr lang="en-US" sz="3400" b="1" dirty="0"/>
              <a:t>Picture Day</a:t>
            </a:r>
          </a:p>
          <a:p>
            <a:pPr lvl="1"/>
            <a:r>
              <a:rPr lang="en-US" sz="2900" dirty="0"/>
              <a:t>September 28</a:t>
            </a:r>
            <a:r>
              <a:rPr lang="en-US" sz="2900" baseline="30000" dirty="0"/>
              <a:t>th</a:t>
            </a:r>
          </a:p>
          <a:p>
            <a:pPr lvl="1"/>
            <a:endParaRPr lang="en-US" sz="2000" baseline="30000" dirty="0"/>
          </a:p>
          <a:p>
            <a:r>
              <a:rPr lang="en-US" sz="3400" b="1" dirty="0"/>
              <a:t>No School</a:t>
            </a:r>
          </a:p>
          <a:p>
            <a:pPr lvl="1"/>
            <a:r>
              <a:rPr lang="en-US" sz="2900" dirty="0"/>
              <a:t>September 21</a:t>
            </a:r>
            <a:r>
              <a:rPr lang="en-US" sz="2900" baseline="30000" dirty="0"/>
              <a:t>st</a:t>
            </a:r>
            <a:r>
              <a:rPr lang="en-US" sz="2900" dirty="0"/>
              <a:t> and September </a:t>
            </a:r>
            <a:r>
              <a:rPr lang="en-US" sz="2900" dirty="0" smtClean="0"/>
              <a:t>22</a:t>
            </a:r>
            <a:r>
              <a:rPr lang="en-US" sz="2900" baseline="30000" dirty="0" smtClean="0"/>
              <a:t>nd</a:t>
            </a:r>
          </a:p>
          <a:p>
            <a:pPr marL="457200" lvl="1" indent="0">
              <a:buNone/>
            </a:pPr>
            <a:endParaRPr lang="en-US" sz="2100" dirty="0"/>
          </a:p>
          <a:p>
            <a:r>
              <a:rPr lang="en-US" sz="3400" b="1" dirty="0" smtClean="0"/>
              <a:t>Literacy Night</a:t>
            </a:r>
          </a:p>
          <a:p>
            <a:pPr lvl="1"/>
            <a:r>
              <a:rPr lang="en-US" sz="2900" dirty="0" smtClean="0"/>
              <a:t>October 5</a:t>
            </a:r>
            <a:r>
              <a:rPr lang="en-US" sz="2900" baseline="30000" dirty="0" smtClean="0"/>
              <a:t>th</a:t>
            </a:r>
            <a:r>
              <a:rPr lang="en-US" sz="2900" dirty="0" smtClean="0"/>
              <a:t> 5:30pm-7:00pm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3400" b="1" dirty="0" smtClean="0"/>
              <a:t>Book Fair</a:t>
            </a:r>
          </a:p>
          <a:p>
            <a:pPr lvl="1"/>
            <a:r>
              <a:rPr lang="en-US" sz="2900" dirty="0" smtClean="0"/>
              <a:t>October 3</a:t>
            </a:r>
            <a:r>
              <a:rPr lang="en-US" sz="2900" baseline="30000" dirty="0" smtClean="0"/>
              <a:t>rd</a:t>
            </a:r>
            <a:r>
              <a:rPr lang="en-US" sz="2900" dirty="0" smtClean="0"/>
              <a:t> through October 5</a:t>
            </a:r>
            <a:r>
              <a:rPr lang="en-US" sz="2900" baseline="30000" dirty="0" smtClean="0"/>
              <a:t>th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100" baseline="30000" dirty="0"/>
          </a:p>
          <a:p>
            <a:pPr marL="57150" indent="0">
              <a:buNone/>
            </a:pPr>
            <a:endParaRPr lang="en-US" sz="2500" baseline="30000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50873" y="2361771"/>
            <a:ext cx="3670705" cy="2923877"/>
          </a:xfrm>
          <a:prstGeom prst="rect">
            <a:avLst/>
          </a:prstGeom>
          <a:noFill/>
          <a:ln w="38100">
            <a:solidFill>
              <a:srgbClr val="FF33CC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New York State Testing: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sz="2000" u="sng" dirty="0" smtClean="0">
                <a:latin typeface="Comic Sans MS"/>
                <a:cs typeface="Comic Sans MS"/>
              </a:rPr>
              <a:t>English Language Arts: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April 11</a:t>
            </a:r>
            <a:r>
              <a:rPr lang="en-US" sz="2000" baseline="30000" dirty="0" smtClean="0">
                <a:latin typeface="Comic Sans MS"/>
                <a:cs typeface="Comic Sans MS"/>
              </a:rPr>
              <a:t>th</a:t>
            </a:r>
            <a:r>
              <a:rPr lang="en-US" sz="2000" dirty="0" smtClean="0">
                <a:latin typeface="Comic Sans MS"/>
                <a:cs typeface="Comic Sans MS"/>
              </a:rPr>
              <a:t> – April 13</a:t>
            </a:r>
            <a:r>
              <a:rPr lang="en-US" sz="2000" baseline="30000" dirty="0" smtClean="0">
                <a:latin typeface="Comic Sans MS"/>
                <a:cs typeface="Comic Sans MS"/>
              </a:rPr>
              <a:t>th</a:t>
            </a:r>
            <a:endParaRPr lang="en-US" sz="2000" dirty="0">
              <a:latin typeface="Comic Sans MS"/>
              <a:cs typeface="Comic Sans MS"/>
            </a:endParaRPr>
          </a:p>
          <a:p>
            <a:endParaRPr lang="en-US" sz="2000" u="sng" dirty="0" smtClean="0">
              <a:latin typeface="Comic Sans MS"/>
              <a:cs typeface="Comic Sans MS"/>
            </a:endParaRPr>
          </a:p>
          <a:p>
            <a:r>
              <a:rPr lang="en-US" sz="2000" u="sng" dirty="0" smtClean="0">
                <a:latin typeface="Comic Sans MS"/>
                <a:cs typeface="Comic Sans MS"/>
              </a:rPr>
              <a:t>Math: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May 1</a:t>
            </a:r>
            <a:r>
              <a:rPr lang="en-US" sz="2000" baseline="30000" dirty="0" smtClean="0">
                <a:latin typeface="Comic Sans MS"/>
                <a:cs typeface="Comic Sans MS"/>
              </a:rPr>
              <a:t>st</a:t>
            </a:r>
            <a:r>
              <a:rPr lang="en-US" sz="2000" dirty="0" smtClean="0">
                <a:latin typeface="Comic Sans MS"/>
                <a:cs typeface="Comic Sans MS"/>
              </a:rPr>
              <a:t> – May 3</a:t>
            </a:r>
            <a:r>
              <a:rPr lang="en-US" sz="2000" baseline="30000" dirty="0" smtClean="0">
                <a:latin typeface="Comic Sans MS"/>
                <a:cs typeface="Comic Sans MS"/>
              </a:rPr>
              <a:t>rd</a:t>
            </a:r>
          </a:p>
          <a:p>
            <a:pPr algn="ctr"/>
            <a:endParaRPr lang="en-US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913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566"/>
            <a:ext cx="8229600" cy="1143000"/>
          </a:xfrm>
        </p:spPr>
        <p:txBody>
          <a:bodyPr/>
          <a:lstStyle/>
          <a:p>
            <a:r>
              <a:rPr lang="en-US" dirty="0" smtClean="0"/>
              <a:t>Important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531"/>
            <a:ext cx="8229600" cy="4858471"/>
          </a:xfrm>
        </p:spPr>
        <p:txBody>
          <a:bodyPr>
            <a:noAutofit/>
          </a:bodyPr>
          <a:lstStyle/>
          <a:p>
            <a:r>
              <a:rPr lang="en-US" sz="1900" dirty="0"/>
              <a:t>School hours are from </a:t>
            </a:r>
            <a:r>
              <a:rPr lang="en-US" sz="1900" dirty="0" smtClean="0"/>
              <a:t>8:00am - 2</a:t>
            </a:r>
            <a:r>
              <a:rPr lang="en-US" sz="1900" dirty="0"/>
              <a:t>:</a:t>
            </a:r>
            <a:r>
              <a:rPr lang="en-US" sz="1900" dirty="0" smtClean="0"/>
              <a:t>30pm. </a:t>
            </a:r>
          </a:p>
          <a:p>
            <a:pPr marL="0" indent="0" algn="ctr">
              <a:buNone/>
            </a:pPr>
            <a:r>
              <a:rPr lang="en-US" sz="1900" dirty="0" smtClean="0"/>
              <a:t>Please </a:t>
            </a:r>
            <a:r>
              <a:rPr lang="en-US" sz="1900" dirty="0"/>
              <a:t>ensure that your child is on time.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900" dirty="0"/>
              <a:t>If you child is absent, please send in a note</a:t>
            </a:r>
            <a:r>
              <a:rPr lang="en-US" sz="1900" dirty="0" smtClean="0"/>
              <a:t>, </a:t>
            </a:r>
            <a:r>
              <a:rPr lang="en-US" sz="1900" b="1" dirty="0" smtClean="0"/>
              <a:t>otherwise </a:t>
            </a:r>
            <a:r>
              <a:rPr lang="en-US" sz="1900" b="1" dirty="0"/>
              <a:t>it will be </a:t>
            </a:r>
            <a:r>
              <a:rPr lang="en-US" sz="1900" b="1" dirty="0" smtClean="0"/>
              <a:t>marked as </a:t>
            </a:r>
            <a:r>
              <a:rPr lang="en-US" sz="1900" b="1" dirty="0"/>
              <a:t>an unexcused absence.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900" dirty="0"/>
              <a:t>You can email </a:t>
            </a:r>
            <a:r>
              <a:rPr lang="en-US" sz="1900" dirty="0" smtClean="0"/>
              <a:t>me at </a:t>
            </a:r>
            <a:r>
              <a:rPr lang="en-US" sz="1900" dirty="0"/>
              <a:t> </a:t>
            </a:r>
            <a:r>
              <a:rPr lang="en-US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msano@</a:t>
            </a:r>
            <a:r>
              <a:rPr lang="en-US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albany.k12.</a:t>
            </a:r>
            <a:r>
              <a:rPr lang="en-US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ny.us</a:t>
            </a:r>
            <a:r>
              <a:rPr lang="en-US" sz="1900" b="1" dirty="0" smtClean="0">
                <a:solidFill>
                  <a:srgbClr val="FFFF00"/>
                </a:solidFill>
              </a:rPr>
              <a:t> </a:t>
            </a:r>
            <a:r>
              <a:rPr lang="en-US" sz="1900" dirty="0" smtClean="0"/>
              <a:t>or </a:t>
            </a:r>
            <a:r>
              <a:rPr lang="en-US" sz="1900" dirty="0"/>
              <a:t>by calling the school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r>
              <a:rPr lang="en-US" sz="800" dirty="0" smtClean="0"/>
              <a:t>	</a:t>
            </a:r>
            <a:endParaRPr lang="en-US" sz="800" dirty="0"/>
          </a:p>
          <a:p>
            <a:pPr marL="0" indent="0">
              <a:buNone/>
            </a:pPr>
            <a:r>
              <a:rPr lang="en-US" sz="1900" dirty="0" smtClean="0"/>
              <a:t>Visit </a:t>
            </a:r>
            <a:r>
              <a:rPr lang="en-US" sz="1900" dirty="0"/>
              <a:t>the </a:t>
            </a:r>
            <a:r>
              <a:rPr lang="en-US" sz="1900" dirty="0" smtClean="0"/>
              <a:t>5th/6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 website at: </a:t>
            </a:r>
            <a:r>
              <a:rPr lang="en-US" sz="1900" dirty="0" smtClean="0">
                <a:hlinkClick r:id="rId2"/>
              </a:rPr>
              <a:t>http</a:t>
            </a:r>
            <a:r>
              <a:rPr lang="en-US" sz="1900" dirty="0">
                <a:hlinkClick r:id="rId2"/>
              </a:rPr>
              <a:t>://eagles5th6th.weebly.com/index.html</a:t>
            </a:r>
          </a:p>
          <a:p>
            <a:pPr marL="0" indent="0" algn="ctr">
              <a:buNone/>
            </a:pPr>
            <a:r>
              <a:rPr lang="en-US" sz="1900" dirty="0" smtClean="0"/>
              <a:t>This </a:t>
            </a:r>
            <a:r>
              <a:rPr lang="en-US" sz="1900" dirty="0"/>
              <a:t>site has lots of useful information, including weekly word study </a:t>
            </a:r>
            <a:r>
              <a:rPr lang="en-US" sz="1900" dirty="0" smtClean="0"/>
              <a:t>and vocabulary words. </a:t>
            </a:r>
          </a:p>
          <a:p>
            <a:pPr marL="0" indent="0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1900" dirty="0" smtClean="0"/>
              <a:t>Students </a:t>
            </a:r>
            <a:r>
              <a:rPr lang="en-US" sz="1900" dirty="0"/>
              <a:t>have a working snack </a:t>
            </a:r>
            <a:r>
              <a:rPr lang="en-US" sz="1900" dirty="0" smtClean="0"/>
              <a:t>somewhere between </a:t>
            </a:r>
            <a:r>
              <a:rPr lang="en-US" sz="1900" dirty="0"/>
              <a:t>10 and 11. This is a 10 minute working snack</a:t>
            </a:r>
            <a:r>
              <a:rPr lang="en-US" sz="1900" dirty="0" smtClean="0"/>
              <a:t>, so </a:t>
            </a:r>
            <a:r>
              <a:rPr lang="en-US" sz="1900" dirty="0"/>
              <a:t>snacks should be limited to one, quick </a:t>
            </a:r>
            <a:r>
              <a:rPr lang="en-US" sz="1900" dirty="0" smtClean="0"/>
              <a:t>HEALTHY snack</a:t>
            </a:r>
            <a:r>
              <a:rPr lang="en-US" sz="1900" dirty="0"/>
              <a:t>. I stress </a:t>
            </a:r>
            <a:r>
              <a:rPr lang="en-US" sz="1900" b="1" u="sng" dirty="0" smtClean="0"/>
              <a:t>HEALTHY! </a:t>
            </a:r>
            <a:r>
              <a:rPr lang="en-US" sz="1900" dirty="0" smtClean="0"/>
              <a:t>Chips, </a:t>
            </a:r>
            <a:r>
              <a:rPr lang="en-US" sz="1900" dirty="0"/>
              <a:t>candy, and cookies</a:t>
            </a:r>
            <a:r>
              <a:rPr lang="en-US" sz="1900" dirty="0" smtClean="0"/>
              <a:t>/cakes </a:t>
            </a:r>
            <a:r>
              <a:rPr lang="en-US" sz="1900" dirty="0"/>
              <a:t>don’t give us that great brain food we </a:t>
            </a:r>
            <a:r>
              <a:rPr lang="en-US" sz="1900" dirty="0" smtClean="0"/>
              <a:t>need.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0333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73"/>
            <a:ext cx="8229600" cy="803855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5" y="789711"/>
            <a:ext cx="8478986" cy="55913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/>
              <a:t>Students will have homework each night. LOOK FOR IT!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1600" dirty="0"/>
              <a:t>Each night, Monday through Thursday, they are expected to:</a:t>
            </a:r>
          </a:p>
          <a:p>
            <a:r>
              <a:rPr lang="en-US" sz="1600" dirty="0"/>
              <a:t>Complete math problem sheet (when provided)</a:t>
            </a:r>
          </a:p>
          <a:p>
            <a:r>
              <a:rPr lang="en-US" sz="1600" dirty="0"/>
              <a:t>Complete the assigned word study </a:t>
            </a:r>
            <a:r>
              <a:rPr lang="en-US" sz="1600" dirty="0" smtClean="0"/>
              <a:t>homework and STUDY</a:t>
            </a:r>
            <a:endParaRPr lang="en-US" sz="1600" dirty="0"/>
          </a:p>
          <a:p>
            <a:r>
              <a:rPr lang="en-US" sz="1600" dirty="0"/>
              <a:t>Read at least 20 minutes</a:t>
            </a:r>
          </a:p>
          <a:p>
            <a:r>
              <a:rPr lang="en-US" sz="1600" dirty="0"/>
              <a:t>Get agenda signed by an adult</a:t>
            </a:r>
          </a:p>
          <a:p>
            <a:endParaRPr lang="en-US" sz="800" dirty="0"/>
          </a:p>
          <a:p>
            <a:r>
              <a:rPr lang="en-US" sz="1600" dirty="0"/>
              <a:t>On Mondays they will have Second Step (Character Education/Health) Homework</a:t>
            </a:r>
          </a:p>
          <a:p>
            <a:r>
              <a:rPr lang="en-US" sz="1600" dirty="0" smtClean="0"/>
              <a:t>One </a:t>
            </a:r>
            <a:r>
              <a:rPr lang="en-US" sz="1600" dirty="0"/>
              <a:t>day a week they will have </a:t>
            </a:r>
            <a:r>
              <a:rPr lang="en-US" sz="1600" dirty="0" smtClean="0"/>
              <a:t>test prep </a:t>
            </a:r>
            <a:r>
              <a:rPr lang="en-US" sz="1600" dirty="0"/>
              <a:t>homework- “Tuesday Text”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600" dirty="0" smtClean="0"/>
              <a:t>They </a:t>
            </a:r>
            <a:r>
              <a:rPr lang="en-US" sz="1600" dirty="0"/>
              <a:t>should also be reading over the weekend. </a:t>
            </a:r>
            <a:r>
              <a:rPr lang="en-US" sz="1600" dirty="0" smtClean="0"/>
              <a:t> </a:t>
            </a:r>
          </a:p>
          <a:p>
            <a:pPr marL="0" indent="0" algn="ctr">
              <a:buNone/>
            </a:pPr>
            <a:r>
              <a:rPr lang="en-US" sz="1600" dirty="0" smtClean="0"/>
              <a:t>(Readers </a:t>
            </a:r>
            <a:r>
              <a:rPr lang="en-US" sz="1600" dirty="0"/>
              <a:t>become better readers by reading.)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050" dirty="0"/>
              <a:t>	</a:t>
            </a:r>
            <a:r>
              <a:rPr lang="en-US" sz="1050" dirty="0" smtClean="0"/>
              <a:t>	</a:t>
            </a:r>
            <a:r>
              <a:rPr lang="en-US" sz="1600" dirty="0" smtClean="0"/>
              <a:t>Students </a:t>
            </a:r>
            <a:r>
              <a:rPr lang="en-US" sz="1600" dirty="0"/>
              <a:t>receive raffle tickets every morning for completing </a:t>
            </a:r>
            <a:r>
              <a:rPr lang="en-US" sz="1600" dirty="0" smtClean="0"/>
              <a:t>their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 </a:t>
            </a:r>
            <a:r>
              <a:rPr lang="en-US" sz="1600" dirty="0"/>
              <a:t>homework, having their agenda’s signed, and being ready to start the day.</a:t>
            </a:r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200" dirty="0"/>
              <a:t>Students who do not have homework completed when the assignment is due will be assigned to stay in from recess to get caught up and risk losing further privileges. I will keep a record of ungraded assignments not completed in a timely manner and will contact parents as necessary.</a:t>
            </a:r>
          </a:p>
          <a:p>
            <a:pPr marL="0" indent="0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1600" b="1" dirty="0"/>
              <a:t>PLEASE MAKE SURE YOUR CHILD IS DOING THEIR HOMEWORK EACH NIGHT. THIS HELPS TO REINFORCE SKILLS LEARNED IN CLASS.</a:t>
            </a:r>
          </a:p>
        </p:txBody>
      </p:sp>
      <p:sp>
        <p:nvSpPr>
          <p:cNvPr id="4" name="AutoShape 2" descr="Image result for raffle ticket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4" y="4297075"/>
            <a:ext cx="734291" cy="7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Homework: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Responsibilities</a:t>
            </a:r>
          </a:p>
          <a:p>
            <a:endParaRPr lang="en-US" sz="2800" dirty="0" smtClean="0"/>
          </a:p>
          <a:p>
            <a:r>
              <a:rPr lang="en-US" sz="2800" b="1" dirty="0" smtClean="0"/>
              <a:t>Participation: </a:t>
            </a:r>
            <a:r>
              <a:rPr lang="en-US" sz="2800" dirty="0" smtClean="0"/>
              <a:t>on task, prepared, showing effort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30%</a:t>
            </a:r>
          </a:p>
          <a:p>
            <a:endParaRPr lang="en-US" sz="2800" b="1" dirty="0"/>
          </a:p>
          <a:p>
            <a:r>
              <a:rPr lang="en-US" sz="2800" b="1" dirty="0" smtClean="0"/>
              <a:t>Formative Assessments: </a:t>
            </a:r>
            <a:r>
              <a:rPr lang="en-US" sz="2800" dirty="0" smtClean="0"/>
              <a:t>(Progress Assessments) quizzes, exit tickets, in class center work</a:t>
            </a: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30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endParaRPr lang="en-US" sz="2800" dirty="0" smtClean="0"/>
          </a:p>
          <a:p>
            <a:r>
              <a:rPr lang="en-US" sz="2800" b="1" dirty="0" smtClean="0"/>
              <a:t>Summative Assessments: </a:t>
            </a:r>
            <a:r>
              <a:rPr lang="en-US" sz="2800" dirty="0" smtClean="0"/>
              <a:t>(End of Unit Work) unit tests, projects</a:t>
            </a: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40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31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Behavior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415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500" dirty="0"/>
              <a:t>We are using CLASS DOJO to help students self monitor </a:t>
            </a:r>
            <a:r>
              <a:rPr lang="en-US" sz="1500" dirty="0" smtClean="0"/>
              <a:t>their behaviors</a:t>
            </a:r>
            <a:r>
              <a:rPr lang="en-US" sz="1500" dirty="0"/>
              <a:t>. </a:t>
            </a:r>
            <a:endParaRPr lang="en-US" sz="1500" dirty="0" smtClean="0"/>
          </a:p>
          <a:p>
            <a:pPr>
              <a:spcBef>
                <a:spcPts val="0"/>
              </a:spcBef>
            </a:pP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dirty="0" smtClean="0"/>
              <a:t>Reports will be printed and sent home monthly, if requested.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smtClean="0"/>
              <a:t>Parents </a:t>
            </a:r>
            <a:r>
              <a:rPr lang="en-US" sz="1500" dirty="0"/>
              <a:t>can monitor this by signing on. If you </a:t>
            </a:r>
            <a:r>
              <a:rPr lang="en-US" sz="1500" dirty="0" smtClean="0"/>
              <a:t>lost your </a:t>
            </a:r>
            <a:r>
              <a:rPr lang="en-US" sz="1500" dirty="0"/>
              <a:t>password, let me know.</a:t>
            </a:r>
          </a:p>
          <a:p>
            <a:pPr>
              <a:spcBef>
                <a:spcPts val="0"/>
              </a:spcBef>
            </a:pP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dirty="0"/>
              <a:t>As a school, we also participate in PBIS</a:t>
            </a:r>
            <a:r>
              <a:rPr lang="en-US" sz="1500" dirty="0" smtClean="0"/>
              <a:t>. (Positive Behavioral Intervention Support)</a:t>
            </a:r>
          </a:p>
          <a:p>
            <a:pPr>
              <a:spcBef>
                <a:spcPts val="0"/>
              </a:spcBef>
            </a:pP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dirty="0" smtClean="0"/>
              <a:t>Students with multiple referrals to </a:t>
            </a:r>
            <a:r>
              <a:rPr lang="en-US" sz="1500" dirty="0"/>
              <a:t>the office will not be able to participate in a monthly </a:t>
            </a:r>
            <a:r>
              <a:rPr lang="en-US" sz="1500" dirty="0" smtClean="0"/>
              <a:t>party and </a:t>
            </a:r>
            <a:r>
              <a:rPr lang="en-US" sz="1500" dirty="0"/>
              <a:t>will instead receive re-teaching strategies during the party.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dirty="0" smtClean="0"/>
              <a:t>Our </a:t>
            </a:r>
            <a:r>
              <a:rPr lang="en-US" sz="1500" dirty="0"/>
              <a:t>goals is to have </a:t>
            </a:r>
            <a:r>
              <a:rPr lang="en-US" sz="1500" dirty="0" smtClean="0"/>
              <a:t>more than 80% participation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dirty="0" smtClean="0"/>
              <a:t>in classroom and school rewards!</a:t>
            </a:r>
            <a:endParaRPr lang="en-US" sz="1500" dirty="0"/>
          </a:p>
          <a:p>
            <a:pPr marL="0" indent="0">
              <a:spcBef>
                <a:spcPts val="0"/>
              </a:spcBef>
              <a:buNone/>
            </a:pP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dirty="0" smtClean="0"/>
              <a:t>Families now have a chance to WIN prizes and gift cards!</a:t>
            </a:r>
          </a:p>
          <a:p>
            <a:pPr>
              <a:spcBef>
                <a:spcPts val="0"/>
              </a:spcBef>
            </a:pPr>
            <a:endParaRPr lang="en-US" sz="1500" dirty="0" smtClean="0"/>
          </a:p>
          <a:p>
            <a:pPr>
              <a:spcBef>
                <a:spcPts val="0"/>
              </a:spcBef>
            </a:pPr>
            <a:r>
              <a:rPr lang="en-US" sz="1500" dirty="0" smtClean="0"/>
              <a:t>We </a:t>
            </a:r>
            <a:r>
              <a:rPr lang="en-US" sz="1500" dirty="0"/>
              <a:t>have a student of the week assigned </a:t>
            </a:r>
            <a:r>
              <a:rPr lang="en-US" sz="1500" dirty="0" smtClean="0"/>
              <a:t>each week</a:t>
            </a:r>
            <a:r>
              <a:rPr lang="en-US" sz="1500" dirty="0"/>
              <a:t>, for their behavior and achievement</a:t>
            </a:r>
            <a:r>
              <a:rPr lang="en-US" sz="1500" dirty="0" smtClean="0"/>
              <a:t>.</a:t>
            </a:r>
          </a:p>
          <a:p>
            <a:pPr>
              <a:spcBef>
                <a:spcPts val="0"/>
              </a:spcBef>
            </a:pP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dirty="0"/>
              <a:t>They will get to wear our college shirt </a:t>
            </a:r>
            <a:r>
              <a:rPr lang="en-US" sz="1500" dirty="0" smtClean="0"/>
              <a:t>(Florida Gators)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smtClean="0"/>
              <a:t>   for the day </a:t>
            </a:r>
            <a:r>
              <a:rPr lang="en-US" sz="1500" dirty="0"/>
              <a:t>and wear the badge that proudly </a:t>
            </a:r>
            <a:r>
              <a:rPr lang="en-US" sz="1500" dirty="0" smtClean="0"/>
              <a:t>says “</a:t>
            </a:r>
            <a:r>
              <a:rPr lang="en-US" sz="1500" dirty="0"/>
              <a:t>Student of the Week</a:t>
            </a:r>
            <a:r>
              <a:rPr lang="en-US" sz="1500" dirty="0" smtClean="0"/>
              <a:t>”.</a:t>
            </a:r>
            <a:endParaRPr lang="en-US" sz="15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2" y="634716"/>
            <a:ext cx="892858" cy="96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233" y="1890302"/>
            <a:ext cx="901768" cy="96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71" y="3917018"/>
            <a:ext cx="977265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06" y="306976"/>
            <a:ext cx="1395369" cy="10465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 descr="https://images.classdojo.com/dojophotos/1051e4b45d1389b9e6030000/2017-09-08/0fdebecd38562e69713873bbacbc62103b98aa02_ca335eccb04d/ce85d1a0db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8">
            <a:off x="7567364" y="4997870"/>
            <a:ext cx="1077493" cy="1434789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3"/>
          </a:xfrm>
        </p:spPr>
        <p:txBody>
          <a:bodyPr>
            <a:normAutofit/>
          </a:bodyPr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4" y="1842656"/>
            <a:ext cx="8492837" cy="4641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Main Concepts:</a:t>
            </a:r>
          </a:p>
          <a:p>
            <a:r>
              <a:rPr lang="en-US" sz="2600" dirty="0" smtClean="0"/>
              <a:t>Place Value (Base Ten System)</a:t>
            </a:r>
          </a:p>
          <a:p>
            <a:r>
              <a:rPr lang="en-US" sz="2600" dirty="0" smtClean="0"/>
              <a:t>Adding, Subtracting, Multiplying and Dividing Decimals</a:t>
            </a:r>
          </a:p>
          <a:p>
            <a:r>
              <a:rPr lang="en-US" sz="2600" dirty="0" smtClean="0"/>
              <a:t>Adding, Subtracting, Multiplying and Dividing Fractions</a:t>
            </a:r>
          </a:p>
          <a:p>
            <a:r>
              <a:rPr lang="en-US" sz="2600" dirty="0" smtClean="0"/>
              <a:t>Comparing Decimals and Fractions</a:t>
            </a:r>
          </a:p>
          <a:p>
            <a:pPr lvl="1"/>
            <a:endParaRPr lang="en-US" dirty="0" smtClean="0"/>
          </a:p>
          <a:p>
            <a:r>
              <a:rPr lang="en-US" sz="2300" dirty="0" smtClean="0"/>
              <a:t>Common </a:t>
            </a:r>
            <a:r>
              <a:rPr lang="en-US" sz="2300" dirty="0"/>
              <a:t>Core has brought </a:t>
            </a:r>
            <a:r>
              <a:rPr lang="en-US" sz="2300" dirty="0" smtClean="0"/>
              <a:t>us some shifts </a:t>
            </a:r>
            <a:r>
              <a:rPr lang="en-US" sz="2300" dirty="0"/>
              <a:t>in math. </a:t>
            </a:r>
            <a:endParaRPr lang="en-US" sz="2300" dirty="0" smtClean="0"/>
          </a:p>
          <a:p>
            <a:pPr lvl="1"/>
            <a:r>
              <a:rPr lang="en-US" sz="2300" dirty="0" smtClean="0"/>
              <a:t>Not </a:t>
            </a:r>
            <a:r>
              <a:rPr lang="en-US" sz="2300" dirty="0"/>
              <a:t>only are </a:t>
            </a:r>
            <a:r>
              <a:rPr lang="en-US" sz="2300" dirty="0" smtClean="0"/>
              <a:t>we focusing </a:t>
            </a:r>
            <a:r>
              <a:rPr lang="en-US" sz="2300" dirty="0"/>
              <a:t>on fluency, but a deep understanding is expected. </a:t>
            </a:r>
            <a:r>
              <a:rPr lang="en-US" sz="2300" dirty="0" smtClean="0"/>
              <a:t>Emphasis is </a:t>
            </a:r>
            <a:r>
              <a:rPr lang="en-US" sz="2300" dirty="0"/>
              <a:t>on students </a:t>
            </a:r>
            <a:r>
              <a:rPr lang="en-US" sz="2300" dirty="0" smtClean="0"/>
              <a:t>being able </a:t>
            </a:r>
            <a:r>
              <a:rPr lang="en-US" sz="2300" dirty="0"/>
              <a:t>to explain their thinking and </a:t>
            </a:r>
            <a:r>
              <a:rPr lang="en-US" sz="2300" dirty="0" smtClean="0"/>
              <a:t>how they arrived at their answers.</a:t>
            </a:r>
          </a:p>
          <a:p>
            <a:endParaRPr lang="en-US" sz="2300" dirty="0"/>
          </a:p>
          <a:p>
            <a:r>
              <a:rPr lang="en-US" sz="2300" dirty="0" smtClean="0"/>
              <a:t>“Turn </a:t>
            </a:r>
            <a:r>
              <a:rPr lang="en-US" sz="2300" dirty="0"/>
              <a:t>and </a:t>
            </a:r>
            <a:r>
              <a:rPr lang="en-US" sz="2300" dirty="0" smtClean="0"/>
              <a:t>talks” </a:t>
            </a:r>
            <a:r>
              <a:rPr lang="en-US" sz="2300" dirty="0"/>
              <a:t>are used as a way for students to explain their thinking and bounce ideas </a:t>
            </a:r>
            <a:r>
              <a:rPr lang="en-US" sz="2300" dirty="0" smtClean="0"/>
              <a:t>off each </a:t>
            </a:r>
            <a:r>
              <a:rPr lang="en-US" sz="2300" dirty="0"/>
              <a:t>other. </a:t>
            </a:r>
            <a:r>
              <a:rPr lang="en-US" sz="2300" dirty="0" smtClean="0"/>
              <a:t>Using specific math vocabulary is the KEY.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900" dirty="0" smtClean="0"/>
              <a:t>This year we are embracing a new program called </a:t>
            </a:r>
            <a:r>
              <a:rPr lang="en-US" sz="2900" dirty="0" err="1" smtClean="0"/>
              <a:t>EnVisions</a:t>
            </a:r>
            <a:r>
              <a:rPr lang="en-US" sz="2900" dirty="0" smtClean="0"/>
              <a:t> 2.0 </a:t>
            </a:r>
          </a:p>
          <a:p>
            <a:pPr marL="0" indent="0" algn="ctr">
              <a:buNone/>
            </a:pPr>
            <a:r>
              <a:rPr lang="en-US" sz="2900" dirty="0" smtClean="0"/>
              <a:t>(Includes: kid-friendly pages, online practice, and homework help)</a:t>
            </a:r>
            <a:endParaRPr lang="en-US" sz="2900" dirty="0"/>
          </a:p>
        </p:txBody>
      </p:sp>
      <p:pic>
        <p:nvPicPr>
          <p:cNvPr id="2050" name="Picture 2" descr="Image result for envisions 2.0 math 5t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3066">
            <a:off x="6117393" y="426315"/>
            <a:ext cx="2587783" cy="189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4107</TotalTime>
  <Words>1022</Words>
  <Application>Microsoft Office PowerPoint</Application>
  <PresentationFormat>On-screen Show (4:3)</PresentationFormat>
  <Paragraphs>253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Open House</vt:lpstr>
      <vt:lpstr>A Little About Me…</vt:lpstr>
      <vt:lpstr>Specials</vt:lpstr>
      <vt:lpstr>Important Upcoming Dates:</vt:lpstr>
      <vt:lpstr>Important Information</vt:lpstr>
      <vt:lpstr>Homework</vt:lpstr>
      <vt:lpstr>Grading Policy</vt:lpstr>
      <vt:lpstr> Behavior Management</vt:lpstr>
      <vt:lpstr>Math</vt:lpstr>
      <vt:lpstr>Math Resources</vt:lpstr>
      <vt:lpstr>Math Studio Professional Development</vt:lpstr>
      <vt:lpstr>Writing</vt:lpstr>
      <vt:lpstr>English Language Arts</vt:lpstr>
      <vt:lpstr>Social Studies</vt:lpstr>
      <vt:lpstr>Science</vt:lpstr>
      <vt:lpstr>How can I help my child be successful?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Sano</dc:creator>
  <cp:lastModifiedBy>Sano, Michele</cp:lastModifiedBy>
  <cp:revision>155</cp:revision>
  <cp:lastPrinted>2017-09-18T16:28:16Z</cp:lastPrinted>
  <dcterms:created xsi:type="dcterms:W3CDTF">2014-09-30T23:57:27Z</dcterms:created>
  <dcterms:modified xsi:type="dcterms:W3CDTF">2017-09-18T16:46:29Z</dcterms:modified>
</cp:coreProperties>
</file>